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4" r:id="rId1"/>
  </p:sldMasterIdLst>
  <p:notesMasterIdLst>
    <p:notesMasterId r:id="rId14"/>
  </p:notesMasterIdLst>
  <p:sldIdLst>
    <p:sldId id="256" r:id="rId2"/>
    <p:sldId id="267" r:id="rId3"/>
    <p:sldId id="257" r:id="rId4"/>
    <p:sldId id="258" r:id="rId5"/>
    <p:sldId id="259" r:id="rId6"/>
    <p:sldId id="260" r:id="rId7"/>
    <p:sldId id="261" r:id="rId8"/>
    <p:sldId id="262" r:id="rId9"/>
    <p:sldId id="266" r:id="rId10"/>
    <p:sldId id="263"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7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B6DB8-526A-4450-A32A-48AEB5CF69C3}" type="datetimeFigureOut">
              <a:rPr lang="ru-RU" smtClean="0"/>
              <a:t>13.05.2014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9F60E-A2D0-4A10-AF07-7FA55BD711CF}" type="slidenum">
              <a:rPr lang="ru-RU" smtClean="0"/>
              <a:t>‹#›</a:t>
            </a:fld>
            <a:endParaRPr lang="ru-RU"/>
          </a:p>
        </p:txBody>
      </p:sp>
    </p:spTree>
    <p:extLst>
      <p:ext uri="{BB962C8B-B14F-4D97-AF65-F5344CB8AC3E}">
        <p14:creationId xmlns:p14="http://schemas.microsoft.com/office/powerpoint/2010/main" val="365920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249F60E-A2D0-4A10-AF07-7FA55BD711CF}" type="slidenum">
              <a:rPr lang="ru-RU" smtClean="0"/>
              <a:t>1</a:t>
            </a:fld>
            <a:endParaRPr lang="ru-RU"/>
          </a:p>
        </p:txBody>
      </p:sp>
    </p:spTree>
    <p:extLst>
      <p:ext uri="{BB962C8B-B14F-4D97-AF65-F5344CB8AC3E}">
        <p14:creationId xmlns:p14="http://schemas.microsoft.com/office/powerpoint/2010/main" val="755715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EC4F80F-9C0C-42CA-B4E9-5C848ADE54F3}" type="datetime1">
              <a:rPr lang="en-US" smtClean="0"/>
              <a:t>5/13/2014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752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7230F4-975A-40B5-AF31-919DA24B1215}" type="datetime1">
              <a:rPr lang="en-US" smtClean="0"/>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5080952"/>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02D6293-9598-4CA1-B927-D714C0A620D0}" type="datetime1">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1840407"/>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BCC83F-EC8E-4078-9CA8-7B9FE3FE9218}" type="datetime1">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646889"/>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FE04E9-FA48-4B9B-BC4A-57E9C667FD50}" type="datetime1">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3549036"/>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045FC5-88C0-4AB0-AF9C-36A1A568C8FD}" type="datetime1">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508"/>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D4661E5-91DE-4707-B969-E0AFFC69E274}" type="datetime1">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5233940"/>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BA3648-13D6-459E-BD1F-E94CF4F0F1AE}" type="datetime1">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842864"/>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7A85B0-0A3C-418E-9105-377F3DB2988F}" type="datetime1">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7859525"/>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9378329-5B59-49DF-8DD5-16B4E6A70BC9}" type="datetime1">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6613989"/>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879CD3-9C1F-4936-9FCF-0EB002630E06}" type="datetime1">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1838641"/>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5F30FE9-6356-4673-8327-868AEAD51A32}" type="datetime1">
              <a:rPr lang="en-US" smtClean="0"/>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3099758"/>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86FBC4D-8C2B-4DF4-9F4D-B6A1E805EF74}" type="datetime1">
              <a:rPr lang="en-US" smtClean="0"/>
              <a:t>5/13/2014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785914"/>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2C8F3AA-F40B-45F4-B3E9-AF2D4FADC86E}" type="datetime1">
              <a:rPr lang="en-US" smtClean="0"/>
              <a:t>5/13/2014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922733"/>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BA0C1FF-CF8D-4228-B04C-B5090454E65C}" type="datetime1">
              <a:rPr lang="en-US" smtClean="0"/>
              <a:t>5/13/2014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3228957"/>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18F13A5-F7E8-4E69-B960-B3C0C1BD60EC}" type="datetime1">
              <a:rPr lang="en-US" smtClean="0"/>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7364448"/>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0CFCBAB-7D01-4064-952A-16F8BD3E8F11}" type="datetime1">
              <a:rPr lang="en-US" smtClean="0"/>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767770"/>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147E6F-F602-41A4-B054-39EC26AEB69A}" type="datetime1">
              <a:rPr lang="en-US" smtClean="0"/>
              <a:t>5/13/2014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9237975"/>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20461" y="1390918"/>
            <a:ext cx="9787943" cy="2389507"/>
          </a:xfrm>
        </p:spPr>
        <p:txBody>
          <a:bodyPr>
            <a:noAutofit/>
          </a:bodyPr>
          <a:lstStyle/>
          <a:p>
            <a:pPr algn="ctr"/>
            <a:r>
              <a:rPr lang="ru-RU" sz="7200" b="1" i="1" dirty="0" smtClean="0">
                <a:solidFill>
                  <a:schemeClr val="accent4">
                    <a:lumMod val="60000"/>
                    <a:lumOff val="40000"/>
                  </a:schemeClr>
                </a:solidFill>
              </a:rPr>
              <a:t>Архитектура древнего </a:t>
            </a:r>
            <a:r>
              <a:rPr lang="ru-RU" sz="7200" b="1" i="1" dirty="0">
                <a:solidFill>
                  <a:schemeClr val="accent4">
                    <a:lumMod val="60000"/>
                    <a:lumOff val="40000"/>
                  </a:schemeClr>
                </a:solidFill>
              </a:rPr>
              <a:t>Р</a:t>
            </a:r>
            <a:r>
              <a:rPr lang="ru-RU" sz="7200" b="1" i="1" dirty="0" smtClean="0">
                <a:solidFill>
                  <a:schemeClr val="accent4">
                    <a:lumMod val="60000"/>
                    <a:lumOff val="40000"/>
                  </a:schemeClr>
                </a:solidFill>
              </a:rPr>
              <a:t>има</a:t>
            </a:r>
            <a:endParaRPr lang="ru-RU" sz="7200" b="1" i="1" dirty="0">
              <a:solidFill>
                <a:schemeClr val="accent4">
                  <a:lumMod val="60000"/>
                  <a:lumOff val="40000"/>
                </a:schemeClr>
              </a:solidFill>
            </a:endParaRPr>
          </a:p>
        </p:txBody>
      </p:sp>
      <p:sp>
        <p:nvSpPr>
          <p:cNvPr id="3" name="Подзаголовок 2"/>
          <p:cNvSpPr>
            <a:spLocks noGrp="1"/>
          </p:cNvSpPr>
          <p:nvPr>
            <p:ph type="subTitle" idx="1"/>
          </p:nvPr>
        </p:nvSpPr>
        <p:spPr>
          <a:xfrm>
            <a:off x="7727325" y="5009882"/>
            <a:ext cx="4192654" cy="1390917"/>
          </a:xfrm>
        </p:spPr>
        <p:txBody>
          <a:bodyPr>
            <a:normAutofit/>
          </a:bodyPr>
          <a:lstStyle/>
          <a:p>
            <a:pPr algn="ctr"/>
            <a:endParaRPr lang="ru-RU" dirty="0" smtClean="0"/>
          </a:p>
          <a:p>
            <a:pPr algn="ctr"/>
            <a:r>
              <a:rPr lang="ru-RU" dirty="0" smtClean="0"/>
              <a:t>Выполнили ученицы 11 «</a:t>
            </a:r>
            <a:r>
              <a:rPr lang="en-US" dirty="0" smtClean="0"/>
              <a:t>A</a:t>
            </a:r>
            <a:r>
              <a:rPr lang="ru-RU" dirty="0" smtClean="0"/>
              <a:t>» класса: Любимова Наталья, Баранова Ирина.</a:t>
            </a:r>
            <a:endParaRPr lang="ru-RU" dirty="0"/>
          </a:p>
        </p:txBody>
      </p:sp>
    </p:spTree>
    <p:extLst>
      <p:ext uri="{BB962C8B-B14F-4D97-AF65-F5344CB8AC3E}">
        <p14:creationId xmlns:p14="http://schemas.microsoft.com/office/powerpoint/2010/main" val="4033394413"/>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2" y="218941"/>
            <a:ext cx="10131425" cy="1171976"/>
          </a:xfrm>
        </p:spPr>
        <p:txBody>
          <a:bodyPr/>
          <a:lstStyle/>
          <a:p>
            <a:pPr algn="ctr"/>
            <a:r>
              <a:rPr lang="ru-RU" dirty="0" smtClean="0">
                <a:solidFill>
                  <a:schemeClr val="accent4">
                    <a:lumMod val="40000"/>
                    <a:lumOff val="60000"/>
                  </a:schemeClr>
                </a:solidFill>
              </a:rPr>
              <a:t>Пантеон</a:t>
            </a:r>
            <a:endParaRPr lang="ru-RU" dirty="0">
              <a:solidFill>
                <a:schemeClr val="accent4">
                  <a:lumMod val="40000"/>
                  <a:lumOff val="60000"/>
                </a:schemeClr>
              </a:solidFill>
            </a:endParaRPr>
          </a:p>
        </p:txBody>
      </p:sp>
      <p:sp>
        <p:nvSpPr>
          <p:cNvPr id="3" name="Объект 2"/>
          <p:cNvSpPr>
            <a:spLocks noGrp="1"/>
          </p:cNvSpPr>
          <p:nvPr>
            <p:ph idx="1"/>
          </p:nvPr>
        </p:nvSpPr>
        <p:spPr>
          <a:xfrm>
            <a:off x="399245" y="1390917"/>
            <a:ext cx="6568225" cy="5254581"/>
          </a:xfrm>
        </p:spPr>
        <p:txBody>
          <a:bodyPr>
            <a:normAutofit fontScale="92500" lnSpcReduction="10000"/>
          </a:bodyPr>
          <a:lstStyle/>
          <a:p>
            <a:pPr marL="0" indent="0">
              <a:buNone/>
            </a:pPr>
            <a:r>
              <a:rPr lang="ru-RU" b="1" dirty="0"/>
              <a:t>Пантеон в Риме</a:t>
            </a:r>
            <a:r>
              <a:rPr lang="ru-RU" dirty="0"/>
              <a:t> (около 125 г.) — наиболее совершенный образец грандиозного храма-ротонды, в которой диаметр купола достиг 43,2 м. В Пантеоне блестяще разрешены конструктивные и художественные задачи создания крупнейшего в Риме (непревзойденного до XX в.) большепролетного купольного пространства.</a:t>
            </a:r>
          </a:p>
          <a:p>
            <a:pPr marL="0" indent="0">
              <a:buNone/>
            </a:pPr>
            <a:r>
              <a:rPr lang="ru-RU" dirty="0"/>
              <a:t>Сферический свод выполнен горизонтальными слоями бетона и рядами обожженного кирпича, представляя собой монолитную, лишенную каркаса массу. Для облегчения веса купол постепенно уменьшается по толщине к вершине, а в состав бетона вводится легкий заполнитель — пемзовый щебень. Купол опирается на стену толщиной 6 м. Фундамент — бетонный с заполнителем из травертина. По мере возвышения стены травертин сменяется более легким туфом, а в верхней части — кирпичным щебнем. Заполнителем нижней зоны купола также служит кирпичный щебень. Таким образом, в конструкции Пантеона последовательно проведена система облегчения веса заполнителя бетона.</a:t>
            </a:r>
          </a:p>
          <a:p>
            <a:endParaRPr lang="ru-RU"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Рисунок 4"/>
          <p:cNvPicPr>
            <a:picLocks noChangeAspect="1"/>
          </p:cNvPicPr>
          <p:nvPr/>
        </p:nvPicPr>
        <p:blipFill>
          <a:blip r:embed="rId2"/>
          <a:stretch>
            <a:fillRect/>
          </a:stretch>
        </p:blipFill>
        <p:spPr>
          <a:xfrm>
            <a:off x="7147775" y="2248838"/>
            <a:ext cx="4903495" cy="3377963"/>
          </a:xfrm>
          <a:prstGeom prst="rect">
            <a:avLst/>
          </a:prstGeom>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3045667180"/>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42" y="313386"/>
            <a:ext cx="10131425" cy="1116169"/>
          </a:xfrm>
        </p:spPr>
        <p:txBody>
          <a:bodyPr/>
          <a:lstStyle/>
          <a:p>
            <a:pPr algn="ctr"/>
            <a:r>
              <a:rPr lang="ru-RU" b="1" dirty="0">
                <a:solidFill>
                  <a:schemeClr val="accent4">
                    <a:lumMod val="40000"/>
                    <a:lumOff val="60000"/>
                  </a:schemeClr>
                </a:solidFill>
              </a:rPr>
              <a:t>Трехнефная базилика Константина</a:t>
            </a:r>
            <a:endParaRPr lang="ru-RU" dirty="0">
              <a:solidFill>
                <a:schemeClr val="accent4">
                  <a:lumMod val="40000"/>
                  <a:lumOff val="60000"/>
                </a:schemeClr>
              </a:solidFill>
            </a:endParaRPr>
          </a:p>
        </p:txBody>
      </p:sp>
      <p:sp>
        <p:nvSpPr>
          <p:cNvPr id="3" name="Объект 2"/>
          <p:cNvSpPr>
            <a:spLocks noGrp="1"/>
          </p:cNvSpPr>
          <p:nvPr>
            <p:ph idx="1"/>
          </p:nvPr>
        </p:nvSpPr>
        <p:spPr>
          <a:xfrm>
            <a:off x="415345" y="1523881"/>
            <a:ext cx="6655157" cy="3649133"/>
          </a:xfrm>
        </p:spPr>
        <p:txBody>
          <a:bodyPr>
            <a:normAutofit fontScale="92500" lnSpcReduction="20000"/>
          </a:bodyPr>
          <a:lstStyle/>
          <a:p>
            <a:pPr marL="0" indent="0">
              <a:buNone/>
            </a:pPr>
            <a:r>
              <a:rPr lang="ru-RU" b="1" dirty="0"/>
              <a:t>Трехнефная базилика Константина</a:t>
            </a:r>
            <a:r>
              <a:rPr lang="ru-RU" dirty="0"/>
              <a:t> (312 г.) — одна из крупнейших базилик Рима. Средний неф шириной 23,5 м, длиной 80 м и высотой 35 м был перекрыт тремя крестовыми сводами. Боковые нефы перекрывались поперечно направленными цилиндрическими сводами, опиравшимися на мощные арочные устои, служившие опорой и сводов среднего нефа. Распор крестовых сводов погашался этими же опорами, которые были частично выведены над боковыми нефами наружу. В продольных стенах среднего нефа выше сводов боковых частей были устроены арочные проемы освещения. Как и в других крупнейших сооружениях Рима (термы, Пантеон и др.), основное внимание в базилике Константина уделено созданию больших внутренних пространств. Богато разработанному интерьеру, который по композиции и отделке был схож с интерьерами терм, противопоставлен простой и лаконичный внешний облик здания.</a:t>
            </a:r>
          </a:p>
        </p:txBody>
      </p:sp>
      <p:sp>
        <p:nvSpPr>
          <p:cNvPr id="4" name="Номер слайда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 name="Рисунок 4"/>
          <p:cNvPicPr>
            <a:picLocks noChangeAspect="1"/>
          </p:cNvPicPr>
          <p:nvPr/>
        </p:nvPicPr>
        <p:blipFill>
          <a:blip r:embed="rId2"/>
          <a:stretch>
            <a:fillRect/>
          </a:stretch>
        </p:blipFill>
        <p:spPr>
          <a:xfrm>
            <a:off x="7070502" y="2480036"/>
            <a:ext cx="4921876" cy="3279200"/>
          </a:xfrm>
          <a:prstGeom prst="rect">
            <a:avLst/>
          </a:prstGeom>
          <a:effectLst>
            <a:softEdge rad="127000"/>
          </a:effectLst>
        </p:spPr>
      </p:pic>
    </p:spTree>
    <p:extLst>
      <p:ext uri="{BB962C8B-B14F-4D97-AF65-F5344CB8AC3E}">
        <p14:creationId xmlns:p14="http://schemas.microsoft.com/office/powerpoint/2010/main" val="3843953244"/>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5801" y="1160061"/>
            <a:ext cx="10131425" cy="2265528"/>
          </a:xfrm>
        </p:spPr>
        <p:txBody>
          <a:bodyPr>
            <a:normAutofit/>
          </a:bodyPr>
          <a:lstStyle/>
          <a:p>
            <a:pPr marL="0" indent="0" algn="ctr">
              <a:buNone/>
            </a:pPr>
            <a:r>
              <a:rPr lang="ru-RU" sz="8800" dirty="0" smtClean="0">
                <a:solidFill>
                  <a:schemeClr val="accent4">
                    <a:lumMod val="40000"/>
                    <a:lumOff val="6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Конец</a:t>
            </a:r>
            <a:endParaRPr lang="ru-RU" sz="8800" dirty="0">
              <a:solidFill>
                <a:schemeClr val="accent4">
                  <a:lumMod val="40000"/>
                  <a:lumOff val="6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Номер слайда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Улыбающееся лицо 4"/>
          <p:cNvSpPr/>
          <p:nvPr/>
        </p:nvSpPr>
        <p:spPr>
          <a:xfrm>
            <a:off x="4318498" y="3562066"/>
            <a:ext cx="2866030" cy="2686334"/>
          </a:xfrm>
          <a:prstGeom prst="smileyFace">
            <a:avLst/>
          </a:prstGeom>
          <a:solidFill>
            <a:srgbClr val="FFFF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Tree>
    <p:extLst>
      <p:ext uri="{BB962C8B-B14F-4D97-AF65-F5344CB8AC3E}">
        <p14:creationId xmlns:p14="http://schemas.microsoft.com/office/powerpoint/2010/main" val="1806295997"/>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2" name="Заголовок 1"/>
          <p:cNvSpPr>
            <a:spLocks noGrp="1"/>
          </p:cNvSpPr>
          <p:nvPr>
            <p:ph type="title"/>
          </p:nvPr>
        </p:nvSpPr>
        <p:spPr>
          <a:xfrm>
            <a:off x="685801" y="609599"/>
            <a:ext cx="10131425" cy="5900383"/>
          </a:xfrm>
        </p:spPr>
        <p:txBody>
          <a:bodyPr>
            <a:normAutofit fontScale="90000"/>
          </a:bodyPr>
          <a:lstStyle/>
          <a:p>
            <a:r>
              <a:rPr lang="ru-RU" sz="2000" dirty="0"/>
              <a:t>Архитектура Древнего Рима как самобытное искусство, сформировались ко времени IV—I вв. до н. э. Памятники архитектуры Древнего Рима сейчас, даже в развалинах покоряют своей величественностью. Римляне положили начало новой эпохе мирового зодчества, в котором основное место принадлежало общественным сооружениям, рассчитанным на огромные количества людей: базилики, термы (общественные бани), театры, амфитеатры, цирки, библиотеки, рынки. В перечень строительных сооружений Рима следует включить и культовые: храмы, алтари, гробницы.</a:t>
            </a:r>
            <a:br>
              <a:rPr lang="ru-RU" sz="2000" dirty="0"/>
            </a:br>
            <a:r>
              <a:rPr lang="ru-RU" sz="2000" dirty="0"/>
              <a:t>Во всем древнем мире архитектура Рима не имеет себе равных по высоте инженерного искусства, многообразию типов сооружений, богатству композиционных форм, масштабу строительства. Римляне ввели инженерные сооружения (акведуки, мосты, дороги, гавани, крепости, каналы) как архитектурные объекты в городской, сельский ансамбль и пейзаж, применили новые строительные материалы и конструкции. Они переработали принципы греческой архитектуры, и прежде всего ордерной системы: соединили ордер с арочной конструкцией.</a:t>
            </a:r>
            <a:r>
              <a:rPr lang="ru-RU" sz="1400" dirty="0"/>
              <a:t/>
            </a:r>
            <a:br>
              <a:rPr lang="ru-RU" sz="1400" dirty="0"/>
            </a:br>
            <a:endParaRPr lang="ru-RU" sz="1400"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675645774"/>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2" y="248970"/>
            <a:ext cx="10131425" cy="991673"/>
          </a:xfrm>
        </p:spPr>
        <p:txBody>
          <a:bodyPr/>
          <a:lstStyle/>
          <a:p>
            <a:pPr algn="ctr"/>
            <a:r>
              <a:rPr lang="ru-RU" dirty="0" smtClean="0">
                <a:solidFill>
                  <a:schemeClr val="accent4">
                    <a:lumMod val="40000"/>
                    <a:lumOff val="60000"/>
                  </a:schemeClr>
                </a:solidFill>
              </a:rPr>
              <a:t>Форум Траяна</a:t>
            </a:r>
            <a:endParaRPr lang="ru-RU" dirty="0">
              <a:solidFill>
                <a:schemeClr val="accent4">
                  <a:lumMod val="40000"/>
                  <a:lumOff val="60000"/>
                </a:schemeClr>
              </a:solidFill>
            </a:endParaRPr>
          </a:p>
        </p:txBody>
      </p:sp>
      <p:sp>
        <p:nvSpPr>
          <p:cNvPr id="3" name="Объект 2"/>
          <p:cNvSpPr>
            <a:spLocks noGrp="1"/>
          </p:cNvSpPr>
          <p:nvPr>
            <p:ph idx="1"/>
          </p:nvPr>
        </p:nvSpPr>
        <p:spPr>
          <a:xfrm>
            <a:off x="371364" y="1150491"/>
            <a:ext cx="5849132" cy="5379098"/>
          </a:xfrm>
        </p:spPr>
        <p:txBody>
          <a:bodyPr>
            <a:normAutofit/>
          </a:bodyPr>
          <a:lstStyle/>
          <a:p>
            <a:pPr marL="0" indent="0">
              <a:buNone/>
            </a:pPr>
            <a:r>
              <a:rPr lang="ru-RU" dirty="0"/>
              <a:t>По своему великолепию, роскоши, величине и сложности композиции выделяется </a:t>
            </a:r>
            <a:r>
              <a:rPr lang="ru-RU" b="1" dirty="0"/>
              <a:t>форум императора Траяна</a:t>
            </a:r>
            <a:r>
              <a:rPr lang="ru-RU" dirty="0"/>
              <a:t>(архитектор </a:t>
            </a:r>
            <a:r>
              <a:rPr lang="ru-RU" dirty="0" err="1"/>
              <a:t>Аполлодор</a:t>
            </a:r>
            <a:r>
              <a:rPr lang="ru-RU" dirty="0"/>
              <a:t> Дамасский, 112—117 гг.). Помимо основной площади и храма на нем были возведены </a:t>
            </a:r>
            <a:r>
              <a:rPr lang="ru-RU" dirty="0" smtClean="0"/>
              <a:t>пяти пролетный </a:t>
            </a:r>
            <a:r>
              <a:rPr lang="ru-RU" dirty="0"/>
              <a:t>удлиненный зал — базилика площадью 55х159 м и два симметричных здания библиотек, между которыми на небольшой площади была воздвигнута мемориальная </a:t>
            </a:r>
            <a:r>
              <a:rPr lang="ru-RU" b="1" dirty="0"/>
              <a:t>колонна Траяна</a:t>
            </a:r>
            <a:r>
              <a:rPr lang="ru-RU" dirty="0"/>
              <a:t> высотой 38 м. Ее мраморный ствол покрыт спиральной лентой барельефа с 2500 фигурами, изображающего эпизоды победных походов Траяна. Триумфальная арка служит парадным входом, статуя императора установлена в центре площади, храм — в ее глубине. Выполненные из мрамора колоннады и портики, имевшие различные и подчас огромные размеры, являлись основным мотивом ансамбля.</a:t>
            </a:r>
          </a:p>
        </p:txBody>
      </p:sp>
      <p:sp>
        <p:nvSpPr>
          <p:cNvPr id="4" name="Номер слайда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Рисунок 5"/>
          <p:cNvPicPr>
            <a:picLocks noChangeAspect="1"/>
          </p:cNvPicPr>
          <p:nvPr/>
        </p:nvPicPr>
        <p:blipFill>
          <a:blip r:embed="rId2"/>
          <a:stretch>
            <a:fillRect/>
          </a:stretch>
        </p:blipFill>
        <p:spPr>
          <a:xfrm>
            <a:off x="6220496" y="1796580"/>
            <a:ext cx="5431993" cy="4073995"/>
          </a:xfrm>
          <a:prstGeom prst="rect">
            <a:avLst/>
          </a:prstGeom>
          <a:scene3d>
            <a:camera prst="perspectiveLeft"/>
            <a:lightRig rig="threePt" dir="t"/>
          </a:scene3d>
        </p:spPr>
      </p:pic>
    </p:spTree>
    <p:extLst>
      <p:ext uri="{BB962C8B-B14F-4D97-AF65-F5344CB8AC3E}">
        <p14:creationId xmlns:p14="http://schemas.microsoft.com/office/powerpoint/2010/main" val="2857275369"/>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8832" y="313386"/>
            <a:ext cx="10131425" cy="1026018"/>
          </a:xfrm>
        </p:spPr>
        <p:txBody>
          <a:bodyPr/>
          <a:lstStyle/>
          <a:p>
            <a:pPr algn="ctr"/>
            <a:r>
              <a:rPr lang="ru-RU" dirty="0" smtClean="0">
                <a:solidFill>
                  <a:schemeClr val="accent4">
                    <a:lumMod val="40000"/>
                    <a:lumOff val="60000"/>
                  </a:schemeClr>
                </a:solidFill>
              </a:rPr>
              <a:t>Арка Константина</a:t>
            </a:r>
            <a:endParaRPr lang="ru-RU" dirty="0">
              <a:solidFill>
                <a:schemeClr val="accent4">
                  <a:lumMod val="40000"/>
                  <a:lumOff val="60000"/>
                </a:schemeClr>
              </a:solidFill>
            </a:endParaRPr>
          </a:p>
        </p:txBody>
      </p:sp>
      <p:sp>
        <p:nvSpPr>
          <p:cNvPr id="3" name="Объект 2"/>
          <p:cNvSpPr>
            <a:spLocks noGrp="1"/>
          </p:cNvSpPr>
          <p:nvPr>
            <p:ph idx="1"/>
          </p:nvPr>
        </p:nvSpPr>
        <p:spPr>
          <a:xfrm>
            <a:off x="321171" y="1481071"/>
            <a:ext cx="6272011" cy="5203065"/>
          </a:xfrm>
        </p:spPr>
        <p:txBody>
          <a:bodyPr>
            <a:normAutofit fontScale="92500" lnSpcReduction="10000"/>
          </a:bodyPr>
          <a:lstStyle/>
          <a:p>
            <a:pPr marL="0" indent="0">
              <a:buNone/>
            </a:pPr>
            <a:r>
              <a:rPr lang="ru-RU" sz="1900" dirty="0"/>
              <a:t>Строившиеся в комплексе с форумами и на главных дорогах триумфальные арки — один из наиболее распространенных в Риме типов мемориальных сооружений. Примерами являются арка Тита (70-е годы), арка Константина (IV в.), где монументальный массив одет в богатый декоративный убор с </a:t>
            </a:r>
            <a:r>
              <a:rPr lang="ru-RU" sz="1900" dirty="0" err="1"/>
              <a:t>раскрепованным</a:t>
            </a:r>
            <a:r>
              <a:rPr lang="ru-RU" sz="1900" dirty="0"/>
              <a:t> ордером.</a:t>
            </a:r>
          </a:p>
          <a:p>
            <a:pPr marL="0" indent="0">
              <a:buNone/>
            </a:pPr>
            <a:r>
              <a:rPr lang="ru-RU" sz="1900" dirty="0"/>
              <a:t>Арка Константина, поставленная около Колизея, превосходит другие не только своими размерами (21,5 м высотой, 25 м шириной), но и обилием украшений. Некоторые детали (например, круглые и прямоугольные рельефы, фигуры и др.) взяты с архитектурных памятников более раннего времени, что в архитектуре позднего Рима было распространенным явлением. Пластическое богатство и крупные размеры сооружения призваны убедительно выразить идеи могущества императора, властвующего как в самом Риме, так и в обширных имперских колониях.</a:t>
            </a:r>
          </a:p>
          <a:p>
            <a:endParaRPr lang="ru-RU"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Рисунок 4"/>
          <p:cNvPicPr>
            <a:picLocks noChangeAspect="1"/>
          </p:cNvPicPr>
          <p:nvPr/>
        </p:nvPicPr>
        <p:blipFill>
          <a:blip r:embed="rId2"/>
          <a:stretch>
            <a:fillRect/>
          </a:stretch>
        </p:blipFill>
        <p:spPr>
          <a:xfrm>
            <a:off x="7006107" y="2114549"/>
            <a:ext cx="4891557" cy="3674103"/>
          </a:xfrm>
          <a:prstGeom prst="rect">
            <a:avLst/>
          </a:prstGeom>
        </p:spPr>
      </p:pic>
    </p:spTree>
    <p:extLst>
      <p:ext uri="{BB962C8B-B14F-4D97-AF65-F5344CB8AC3E}">
        <p14:creationId xmlns:p14="http://schemas.microsoft.com/office/powerpoint/2010/main" val="591958291"/>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956" y="326086"/>
            <a:ext cx="10131425" cy="1129227"/>
          </a:xfrm>
        </p:spPr>
        <p:txBody>
          <a:bodyPr/>
          <a:lstStyle/>
          <a:p>
            <a:pPr algn="ctr"/>
            <a:r>
              <a:rPr lang="ru-RU" dirty="0" smtClean="0">
                <a:solidFill>
                  <a:schemeClr val="accent4">
                    <a:lumMod val="40000"/>
                    <a:lumOff val="60000"/>
                  </a:schemeClr>
                </a:solidFill>
              </a:rPr>
              <a:t>Акведук </a:t>
            </a:r>
            <a:r>
              <a:rPr lang="ru-RU" dirty="0" err="1" smtClean="0">
                <a:solidFill>
                  <a:schemeClr val="accent4">
                    <a:lumMod val="40000"/>
                    <a:lumOff val="60000"/>
                  </a:schemeClr>
                </a:solidFill>
              </a:rPr>
              <a:t>Марция</a:t>
            </a:r>
            <a:endParaRPr lang="ru-RU" dirty="0">
              <a:solidFill>
                <a:schemeClr val="accent4">
                  <a:lumMod val="40000"/>
                  <a:lumOff val="60000"/>
                </a:schemeClr>
              </a:solidFill>
            </a:endParaRPr>
          </a:p>
        </p:txBody>
      </p:sp>
      <p:sp>
        <p:nvSpPr>
          <p:cNvPr id="3" name="Объект 2"/>
          <p:cNvSpPr>
            <a:spLocks noGrp="1"/>
          </p:cNvSpPr>
          <p:nvPr>
            <p:ph idx="1"/>
          </p:nvPr>
        </p:nvSpPr>
        <p:spPr>
          <a:xfrm>
            <a:off x="399245" y="1017431"/>
            <a:ext cx="5885645" cy="5550794"/>
          </a:xfrm>
        </p:spPr>
        <p:txBody>
          <a:bodyPr>
            <a:normAutofit/>
          </a:bodyPr>
          <a:lstStyle/>
          <a:p>
            <a:pPr marL="0" indent="0">
              <a:buNone/>
            </a:pPr>
            <a:r>
              <a:rPr lang="ru-RU" dirty="0"/>
              <a:t>Арочные и сводчатые формы первоначально получили широкое распространение в утилитарных сооружениях — мостах и акведуках. Городские водопроводы — </a:t>
            </a:r>
            <a:r>
              <a:rPr lang="ru-RU" b="1" dirty="0"/>
              <a:t>акведуки</a:t>
            </a:r>
            <a:r>
              <a:rPr lang="ru-RU" dirty="0"/>
              <a:t> — занимали особое место в благоустройстве городов, рост которых требовал все большего количества воды. Подававшаяся из холмистых окрестностей в городские резервуары вода протекала по каменным, оштукатуренным гидравлическим раствором, каналам (лоткам), которые в низменных местах и на пересечениях рек или оврагов поддерживались арочными конструкциями. Величественные аркады мостов и акведуков уже в республиканский период определили тип сооружений. Характерны для этих типов сооружений; </a:t>
            </a:r>
            <a:r>
              <a:rPr lang="ru-RU" b="1" dirty="0"/>
              <a:t>акведук </a:t>
            </a:r>
            <a:r>
              <a:rPr lang="ru-RU" b="1" dirty="0" err="1"/>
              <a:t>Марция</a:t>
            </a:r>
            <a:r>
              <a:rPr lang="ru-RU" b="1" dirty="0"/>
              <a:t> в Риме</a:t>
            </a:r>
            <a:r>
              <a:rPr lang="ru-RU" dirty="0"/>
              <a:t>, 144 г. до н.э. и др.</a:t>
            </a:r>
          </a:p>
        </p:txBody>
      </p:sp>
      <p:sp>
        <p:nvSpPr>
          <p:cNvPr id="4" name="Номер слайда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Рисунок 4"/>
          <p:cNvPicPr>
            <a:picLocks noChangeAspect="1"/>
          </p:cNvPicPr>
          <p:nvPr/>
        </p:nvPicPr>
        <p:blipFill>
          <a:blip r:embed="rId2"/>
          <a:stretch>
            <a:fillRect/>
          </a:stretch>
        </p:blipFill>
        <p:spPr>
          <a:xfrm>
            <a:off x="6698601" y="1223493"/>
            <a:ext cx="4934654" cy="3289770"/>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4159495135"/>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9136" y="244698"/>
            <a:ext cx="10131425" cy="1249251"/>
          </a:xfrm>
        </p:spPr>
        <p:txBody>
          <a:bodyPr/>
          <a:lstStyle/>
          <a:p>
            <a:pPr algn="ctr"/>
            <a:r>
              <a:rPr lang="ru-RU" dirty="0" smtClean="0">
                <a:solidFill>
                  <a:schemeClr val="accent4">
                    <a:lumMod val="40000"/>
                    <a:lumOff val="60000"/>
                  </a:schemeClr>
                </a:solidFill>
              </a:rPr>
              <a:t>Императорский дворец на </a:t>
            </a:r>
            <a:r>
              <a:rPr lang="ru-RU" dirty="0" err="1" smtClean="0">
                <a:solidFill>
                  <a:schemeClr val="accent4">
                    <a:lumMod val="40000"/>
                    <a:lumOff val="60000"/>
                  </a:schemeClr>
                </a:solidFill>
              </a:rPr>
              <a:t>Палатине</a:t>
            </a:r>
            <a:endParaRPr lang="ru-RU" dirty="0">
              <a:solidFill>
                <a:schemeClr val="accent4">
                  <a:lumMod val="40000"/>
                  <a:lumOff val="60000"/>
                </a:schemeClr>
              </a:solidFill>
            </a:endParaRPr>
          </a:p>
        </p:txBody>
      </p:sp>
      <p:sp>
        <p:nvSpPr>
          <p:cNvPr id="3" name="Объект 2"/>
          <p:cNvSpPr>
            <a:spLocks noGrp="1"/>
          </p:cNvSpPr>
          <p:nvPr>
            <p:ph idx="1"/>
          </p:nvPr>
        </p:nvSpPr>
        <p:spPr>
          <a:xfrm>
            <a:off x="281429" y="1253426"/>
            <a:ext cx="9545151" cy="2417054"/>
          </a:xfrm>
        </p:spPr>
        <p:txBody>
          <a:bodyPr>
            <a:normAutofit/>
          </a:bodyPr>
          <a:lstStyle/>
          <a:p>
            <a:pPr marL="0" indent="0">
              <a:buNone/>
            </a:pPr>
            <a:r>
              <a:rPr lang="ru-RU" dirty="0"/>
              <a:t>С огромным размахом шло в Риме дворцовое строительство. Особенно выделялся </a:t>
            </a:r>
            <a:r>
              <a:rPr lang="ru-RU" b="1" dirty="0"/>
              <a:t>императорский дворец на </a:t>
            </a:r>
            <a:r>
              <a:rPr lang="ru-RU" b="1" dirty="0" err="1"/>
              <a:t>Палатине</a:t>
            </a:r>
            <a:r>
              <a:rPr lang="ru-RU" dirty="0"/>
              <a:t>, состоящий из собственно дворца для парадных приемов и жилища императора. Парадные помещения располагались вокруг обширного перистильного двора. Главное помещение — тронный зал — поражало своими размерами. Зал перекрывался цилиндрическим сводом пролетом 29,3 м, который возвышался над уровнем пола на 43—44 м.</a:t>
            </a:r>
          </a:p>
        </p:txBody>
      </p:sp>
      <p:pic>
        <p:nvPicPr>
          <p:cNvPr id="5" name="Рисунок 4"/>
          <p:cNvPicPr>
            <a:picLocks noChangeAspect="1"/>
          </p:cNvPicPr>
          <p:nvPr/>
        </p:nvPicPr>
        <p:blipFill>
          <a:blip r:embed="rId2"/>
          <a:stretch>
            <a:fillRect/>
          </a:stretch>
        </p:blipFill>
        <p:spPr>
          <a:xfrm>
            <a:off x="5962919" y="3308260"/>
            <a:ext cx="5768707" cy="3333030"/>
          </a:xfrm>
          <a:prstGeom prst="rect">
            <a:avLst/>
          </a:prstGeom>
          <a:ln w="19050">
            <a:solidFill>
              <a:schemeClr val="tx1"/>
            </a:solidFill>
          </a:ln>
        </p:spPr>
      </p:pic>
      <p:sp>
        <p:nvSpPr>
          <p:cNvPr id="4" name="Номер слайда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646617881"/>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2" y="248992"/>
            <a:ext cx="10131425" cy="1167685"/>
          </a:xfrm>
        </p:spPr>
        <p:txBody>
          <a:bodyPr/>
          <a:lstStyle/>
          <a:p>
            <a:pPr algn="ctr"/>
            <a:r>
              <a:rPr lang="ru-RU" dirty="0" err="1" smtClean="0">
                <a:solidFill>
                  <a:schemeClr val="accent4">
                    <a:lumMod val="40000"/>
                    <a:lumOff val="60000"/>
                  </a:schemeClr>
                </a:solidFill>
              </a:rPr>
              <a:t>МАрцелла</a:t>
            </a:r>
            <a:endParaRPr lang="ru-RU" dirty="0">
              <a:solidFill>
                <a:schemeClr val="accent4">
                  <a:lumMod val="40000"/>
                  <a:lumOff val="60000"/>
                </a:schemeClr>
              </a:solidFill>
            </a:endParaRPr>
          </a:p>
        </p:txBody>
      </p:sp>
      <p:sp>
        <p:nvSpPr>
          <p:cNvPr id="3" name="Объект 2"/>
          <p:cNvSpPr>
            <a:spLocks noGrp="1"/>
          </p:cNvSpPr>
          <p:nvPr>
            <p:ph idx="1"/>
          </p:nvPr>
        </p:nvSpPr>
        <p:spPr>
          <a:xfrm>
            <a:off x="167074" y="1416677"/>
            <a:ext cx="5808723" cy="4314421"/>
          </a:xfrm>
        </p:spPr>
        <p:txBody>
          <a:bodyPr/>
          <a:lstStyle/>
          <a:p>
            <a:pPr marL="0" indent="0">
              <a:buNone/>
            </a:pPr>
            <a:r>
              <a:rPr lang="ru-RU" b="1" dirty="0"/>
              <a:t>Римские театры</a:t>
            </a:r>
            <a:r>
              <a:rPr lang="ru-RU" dirty="0"/>
              <a:t> основывались на греческих традициях, но в отличие от греческих театров, зрительские места которых располагались на естественных склонах гор, представляли собой отдельно стоящие здания со сложной </a:t>
            </a:r>
            <a:r>
              <a:rPr lang="ru-RU" dirty="0" err="1"/>
              <a:t>субструкцией</a:t>
            </a:r>
            <a:r>
              <a:rPr lang="ru-RU" dirty="0"/>
              <a:t>, поддерживающей места для зрителей, с радиальными стенами, столбами и лестницами и проходами внутри основного полукруглого в плане объема (</a:t>
            </a:r>
            <a:r>
              <a:rPr lang="ru-RU" b="1" dirty="0"/>
              <a:t>театр </a:t>
            </a:r>
            <a:r>
              <a:rPr lang="ru-RU" b="1" dirty="0" err="1"/>
              <a:t>Марцелла</a:t>
            </a:r>
            <a:r>
              <a:rPr lang="ru-RU" b="1" dirty="0"/>
              <a:t> в Риме</a:t>
            </a:r>
            <a:r>
              <a:rPr lang="ru-RU" dirty="0"/>
              <a:t>, II в. до н.э., вмещавший около 13 тыс. зрителей, и др.).</a:t>
            </a:r>
          </a:p>
        </p:txBody>
      </p:sp>
      <p:sp>
        <p:nvSpPr>
          <p:cNvPr id="4" name="Номер слайда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Рисунок 5"/>
          <p:cNvPicPr>
            <a:picLocks noChangeAspect="1"/>
          </p:cNvPicPr>
          <p:nvPr/>
        </p:nvPicPr>
        <p:blipFill>
          <a:blip r:embed="rId2"/>
          <a:stretch>
            <a:fillRect/>
          </a:stretch>
        </p:blipFill>
        <p:spPr>
          <a:xfrm>
            <a:off x="6222320" y="1416677"/>
            <a:ext cx="5647708" cy="3271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64297356"/>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2" y="89198"/>
            <a:ext cx="10131425" cy="1082779"/>
          </a:xfrm>
        </p:spPr>
        <p:txBody>
          <a:bodyPr/>
          <a:lstStyle/>
          <a:p>
            <a:pPr algn="ctr"/>
            <a:r>
              <a:rPr lang="ru-RU" dirty="0" smtClean="0">
                <a:solidFill>
                  <a:schemeClr val="accent4">
                    <a:lumMod val="40000"/>
                    <a:lumOff val="60000"/>
                  </a:schemeClr>
                </a:solidFill>
              </a:rPr>
              <a:t>Колизей</a:t>
            </a:r>
            <a:endParaRPr lang="ru-RU" dirty="0">
              <a:solidFill>
                <a:schemeClr val="accent4">
                  <a:lumMod val="40000"/>
                  <a:lumOff val="60000"/>
                </a:schemeClr>
              </a:solidFill>
            </a:endParaRPr>
          </a:p>
        </p:txBody>
      </p:sp>
      <p:sp>
        <p:nvSpPr>
          <p:cNvPr id="3" name="Объект 2"/>
          <p:cNvSpPr>
            <a:spLocks noGrp="1"/>
          </p:cNvSpPr>
          <p:nvPr>
            <p:ph idx="1"/>
          </p:nvPr>
        </p:nvSpPr>
        <p:spPr>
          <a:xfrm>
            <a:off x="321972" y="1171977"/>
            <a:ext cx="5589431" cy="5076423"/>
          </a:xfrm>
        </p:spPr>
        <p:txBody>
          <a:bodyPr>
            <a:normAutofit/>
          </a:bodyPr>
          <a:lstStyle/>
          <a:p>
            <a:pPr marL="0" indent="0">
              <a:buNone/>
            </a:pPr>
            <a:r>
              <a:rPr lang="ru-RU" b="1" dirty="0"/>
              <a:t>Колизей (</a:t>
            </a:r>
            <a:r>
              <a:rPr lang="ru-RU" b="1" dirty="0" err="1"/>
              <a:t>Коллосей</a:t>
            </a:r>
            <a:r>
              <a:rPr lang="ru-RU" b="1" dirty="0"/>
              <a:t>)</a:t>
            </a:r>
            <a:r>
              <a:rPr lang="ru-RU" dirty="0"/>
              <a:t> (75—80 гг. н. э.)— крупнейший амфитеатр Рима, предназначавшийся для боев гладиаторов и других состязаний. Эллиптический в плане (размеры в главных осях около 156х188 м) и грандиозный по высоте (48,5 м), он вмещал до 50 тыс. зрителей. В плане сооружение расчленено поперечными и кольцевыми проходами. Между тремя внешними рядами столбов была устроена система главных распределительных галерей. Система лестниц связывала галереи с равномерно расположенными в воронке амфитеатра выходами и наружными входами в здание, устроенными по всему периметру.</a:t>
            </a:r>
          </a:p>
        </p:txBody>
      </p:sp>
      <p:sp>
        <p:nvSpPr>
          <p:cNvPr id="4" name="Номер слайда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Рисунок 4"/>
          <p:cNvPicPr>
            <a:picLocks noChangeAspect="1"/>
          </p:cNvPicPr>
          <p:nvPr/>
        </p:nvPicPr>
        <p:blipFill>
          <a:blip r:embed="rId2"/>
          <a:stretch>
            <a:fillRect/>
          </a:stretch>
        </p:blipFill>
        <p:spPr>
          <a:xfrm>
            <a:off x="6344082" y="2067974"/>
            <a:ext cx="5359459" cy="3572972"/>
          </a:xfrm>
          <a:prstGeom prst="rect">
            <a:avLst/>
          </a:prstGeom>
          <a:effectLst>
            <a:innerShdw blurRad="114300">
              <a:prstClr val="black"/>
            </a:innerShdw>
          </a:effectLst>
        </p:spPr>
      </p:pic>
    </p:spTree>
    <p:extLst>
      <p:ext uri="{BB962C8B-B14F-4D97-AF65-F5344CB8AC3E}">
        <p14:creationId xmlns:p14="http://schemas.microsoft.com/office/powerpoint/2010/main" val="2118625223"/>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4894" y="171719"/>
            <a:ext cx="10131425" cy="953141"/>
          </a:xfrm>
        </p:spPr>
        <p:txBody>
          <a:bodyPr/>
          <a:lstStyle/>
          <a:p>
            <a:pPr algn="ctr"/>
            <a:r>
              <a:rPr lang="ru-RU" dirty="0" smtClean="0">
                <a:solidFill>
                  <a:schemeClr val="accent4">
                    <a:lumMod val="40000"/>
                    <a:lumOff val="60000"/>
                  </a:schemeClr>
                </a:solidFill>
              </a:rPr>
              <a:t>Термы Каракалла</a:t>
            </a:r>
            <a:endParaRPr lang="ru-RU" dirty="0">
              <a:solidFill>
                <a:schemeClr val="accent4">
                  <a:lumMod val="40000"/>
                  <a:lumOff val="60000"/>
                </a:schemeClr>
              </a:solidFill>
            </a:endParaRPr>
          </a:p>
        </p:txBody>
      </p:sp>
      <p:sp>
        <p:nvSpPr>
          <p:cNvPr id="3" name="Объект 2"/>
          <p:cNvSpPr>
            <a:spLocks noGrp="1"/>
          </p:cNvSpPr>
          <p:nvPr>
            <p:ph idx="1"/>
          </p:nvPr>
        </p:nvSpPr>
        <p:spPr>
          <a:xfrm>
            <a:off x="579550" y="1146056"/>
            <a:ext cx="6194738" cy="4724519"/>
          </a:xfrm>
        </p:spPr>
        <p:txBody>
          <a:bodyPr/>
          <a:lstStyle/>
          <a:p>
            <a:pPr marL="0" indent="0">
              <a:buNone/>
            </a:pPr>
            <a:r>
              <a:rPr lang="ru-RU" b="1" dirty="0"/>
              <a:t>Д</a:t>
            </a:r>
            <a:r>
              <a:rPr lang="ru-RU" b="1" dirty="0" smtClean="0"/>
              <a:t>о </a:t>
            </a:r>
            <a:r>
              <a:rPr lang="ru-RU" b="1" dirty="0"/>
              <a:t>наших дней сохранились лишь руины Терм Каракалла, однако благодаря правильным расчетам архитекторов и прочному материалу</a:t>
            </a:r>
            <a:r>
              <a:rPr lang="ru-RU" dirty="0"/>
              <a:t> из которого они были возведены, остатки комплекса, построенного еще во II веке нашей эры, можно считать одним из наиболее примечательных памятников архитектуры Древнего Рима. Сейчас на территории Терм проводятся театральные выступления прямо под открытым небом. Такие представления на фоне древних руин, </a:t>
            </a:r>
            <a:r>
              <a:rPr lang="ru-RU" dirty="0" err="1"/>
              <a:t>проводящиеся</a:t>
            </a:r>
            <a:r>
              <a:rPr lang="ru-RU" dirty="0"/>
              <a:t> преимущественно в вечернее время суток, представляют собой поистине фантастическое зрелище.</a:t>
            </a:r>
          </a:p>
        </p:txBody>
      </p:sp>
      <p:sp>
        <p:nvSpPr>
          <p:cNvPr id="4" name="Номер слайда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Рисунок 4"/>
          <p:cNvPicPr>
            <a:picLocks noChangeAspect="1"/>
          </p:cNvPicPr>
          <p:nvPr/>
        </p:nvPicPr>
        <p:blipFill>
          <a:blip r:embed="rId2"/>
          <a:stretch>
            <a:fillRect/>
          </a:stretch>
        </p:blipFill>
        <p:spPr>
          <a:xfrm>
            <a:off x="7186411" y="2203948"/>
            <a:ext cx="4622593" cy="3472081"/>
          </a:xfrm>
          <a:prstGeom prst="rect">
            <a:avLst/>
          </a:prstGeom>
          <a:scene3d>
            <a:camera prst="orthographicFront"/>
            <a:lightRig rig="threePt" dir="t"/>
          </a:scene3d>
          <a:sp3d>
            <a:bevelT/>
          </a:sp3d>
        </p:spPr>
      </p:pic>
    </p:spTree>
    <p:extLst>
      <p:ext uri="{BB962C8B-B14F-4D97-AF65-F5344CB8AC3E}">
        <p14:creationId xmlns:p14="http://schemas.microsoft.com/office/powerpoint/2010/main" val="2935200137"/>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лянец">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TC103457452[[fn=Небесный]]</Template>
  <TotalTime>138</TotalTime>
  <Words>228</Words>
  <Application>Microsoft Office PowerPoint</Application>
  <PresentationFormat>Широкоэкранный</PresentationFormat>
  <Paragraphs>37</Paragraphs>
  <Slides>12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 Unicode MS</vt:lpstr>
      <vt:lpstr>Arial</vt:lpstr>
      <vt:lpstr>Calibri</vt:lpstr>
      <vt:lpstr>Constantia</vt:lpstr>
      <vt:lpstr>Franklin Gothic Book</vt:lpstr>
      <vt:lpstr>Небеса</vt:lpstr>
      <vt:lpstr>Архитектура древнего Рима</vt:lpstr>
      <vt:lpstr>Архитектура Древнего Рима как самобытное искусство, сформировались ко времени IV—I вв. до н. э. Памятники архитектуры Древнего Рима сейчас, даже в развалинах покоряют своей величественностью. Римляне положили начало новой эпохе мирового зодчества, в котором основное место принадлежало общественным сооружениям, рассчитанным на огромные количества людей: базилики, термы (общественные бани), театры, амфитеатры, цирки, библиотеки, рынки. В перечень строительных сооружений Рима следует включить и культовые: храмы, алтари, гробницы. Во всем древнем мире архитектура Рима не имеет себе равных по высоте инженерного искусства, многообразию типов сооружений, богатству композиционных форм, масштабу строительства. Римляне ввели инженерные сооружения (акведуки, мосты, дороги, гавани, крепости, каналы) как архитектурные объекты в городской, сельский ансамбль и пейзаж, применили новые строительные материалы и конструкции. Они переработали принципы греческой архитектуры, и прежде всего ордерной системы: соединили ордер с арочной конструкцией. </vt:lpstr>
      <vt:lpstr>Форум Траяна</vt:lpstr>
      <vt:lpstr>Арка Константина</vt:lpstr>
      <vt:lpstr>Акведук Марция</vt:lpstr>
      <vt:lpstr>Императорский дворец на Палатине</vt:lpstr>
      <vt:lpstr>МАрцелла</vt:lpstr>
      <vt:lpstr>Колизей</vt:lpstr>
      <vt:lpstr>Термы Каракалла</vt:lpstr>
      <vt:lpstr>Пантеон</vt:lpstr>
      <vt:lpstr>Трехнефная базилика Константина</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Архитектура древнего Рима</dc:title>
  <dc:creator>USER</dc:creator>
  <cp:lastModifiedBy>USER</cp:lastModifiedBy>
  <cp:revision>13</cp:revision>
  <dcterms:created xsi:type="dcterms:W3CDTF">2014-05-02T11:40:05Z</dcterms:created>
  <dcterms:modified xsi:type="dcterms:W3CDTF">2014-05-13T10:02:40Z</dcterms:modified>
</cp:coreProperties>
</file>